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65" r:id="rId2"/>
    <p:sldId id="256" r:id="rId3"/>
    <p:sldId id="260" r:id="rId4"/>
    <p:sldId id="261" r:id="rId5"/>
    <p:sldId id="259" r:id="rId6"/>
    <p:sldId id="257" r:id="rId7"/>
    <p:sldId id="262" r:id="rId8"/>
    <p:sldId id="263" r:id="rId9"/>
    <p:sldId id="264" r:id="rId10"/>
    <p:sldId id="266" r:id="rId11"/>
    <p:sldId id="267" r:id="rId12"/>
    <p:sldId id="268" r:id="rId13"/>
    <p:sldId id="269"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D2F1-ADB0-4CDC-B583-63C2EDA4A59E}" type="datetimeFigureOut">
              <a:rPr lang="es-MX" smtClean="0"/>
              <a:pPr/>
              <a:t>01/01/2002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58126-3B8B-4D78-A500-C17DCF70E4FC}"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13</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A7058126-3B8B-4D78-A500-C17DCF70E4FC}"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2025BEE9-8059-4A19-A983-F46C184C43E5}" type="datetimeFigureOut">
              <a:rPr lang="es-MX" smtClean="0"/>
              <a:pPr/>
              <a:t>01/01/2002</a:t>
            </a:fld>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E924AD3-2303-4832-8BAD-183EE7C962F0}"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25BEE9-8059-4A19-A983-F46C184C43E5}" type="datetimeFigureOut">
              <a:rPr lang="es-MX" smtClean="0"/>
              <a:pPr/>
              <a:t>01/01/2002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924AD3-2303-4832-8BAD-183EE7C962F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25BEE9-8059-4A19-A983-F46C184C43E5}" type="datetimeFigureOut">
              <a:rPr lang="es-MX" smtClean="0"/>
              <a:pPr/>
              <a:t>01/01/2002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924AD3-2303-4832-8BAD-183EE7C962F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25BEE9-8059-4A19-A983-F46C184C43E5}" type="datetimeFigureOut">
              <a:rPr lang="es-MX" smtClean="0"/>
              <a:pPr/>
              <a:t>01/01/2002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924AD3-2303-4832-8BAD-183EE7C962F0}"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025BEE9-8059-4A19-A983-F46C184C43E5}" type="datetimeFigureOut">
              <a:rPr lang="es-MX" smtClean="0"/>
              <a:pPr/>
              <a:t>01/01/2002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924AD3-2303-4832-8BAD-183EE7C962F0}"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025BEE9-8059-4A19-A983-F46C184C43E5}" type="datetimeFigureOut">
              <a:rPr lang="es-MX" smtClean="0"/>
              <a:pPr/>
              <a:t>01/01/2002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E924AD3-2303-4832-8BAD-183EE7C962F0}"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2025BEE9-8059-4A19-A983-F46C184C43E5}" type="datetimeFigureOut">
              <a:rPr lang="es-MX" smtClean="0"/>
              <a:pPr/>
              <a:t>01/01/2002</a:t>
            </a:fld>
            <a:endParaRPr lang="es-MX"/>
          </a:p>
        </p:txBody>
      </p:sp>
      <p:sp>
        <p:nvSpPr>
          <p:cNvPr id="27" name="26 Marcador de número de diapositiva"/>
          <p:cNvSpPr>
            <a:spLocks noGrp="1"/>
          </p:cNvSpPr>
          <p:nvPr>
            <p:ph type="sldNum" sz="quarter" idx="11"/>
          </p:nvPr>
        </p:nvSpPr>
        <p:spPr/>
        <p:txBody>
          <a:bodyPr rtlCol="0"/>
          <a:lstStyle/>
          <a:p>
            <a:fld id="{AE924AD3-2303-4832-8BAD-183EE7C962F0}" type="slidenum">
              <a:rPr lang="es-MX" smtClean="0"/>
              <a:pPr/>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2025BEE9-8059-4A19-A983-F46C184C43E5}" type="datetimeFigureOut">
              <a:rPr lang="es-MX" smtClean="0"/>
              <a:pPr/>
              <a:t>01/01/2002</a:t>
            </a:fld>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AE924AD3-2303-4832-8BAD-183EE7C962F0}"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25BEE9-8059-4A19-A983-F46C184C43E5}" type="datetimeFigureOut">
              <a:rPr lang="es-MX" smtClean="0"/>
              <a:pPr/>
              <a:t>01/01/2002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E924AD3-2303-4832-8BAD-183EE7C962F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025BEE9-8059-4A19-A983-F46C184C43E5}" type="datetimeFigureOut">
              <a:rPr lang="es-MX" smtClean="0"/>
              <a:pPr/>
              <a:t>01/01/2002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E924AD3-2303-4832-8BAD-183EE7C962F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025BEE9-8059-4A19-A983-F46C184C43E5}" type="datetimeFigureOut">
              <a:rPr lang="es-MX" smtClean="0"/>
              <a:pPr/>
              <a:t>01/01/2002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E924AD3-2303-4832-8BAD-183EE7C962F0}"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025BEE9-8059-4A19-A983-F46C184C43E5}" type="datetimeFigureOut">
              <a:rPr lang="es-MX" smtClean="0"/>
              <a:pPr/>
              <a:t>01/01/2002</a:t>
            </a:fld>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E924AD3-2303-4832-8BAD-183EE7C962F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2411.JPG"/>
          <p:cNvPicPr>
            <a:picLocks noGrp="1" noChangeAspect="1"/>
          </p:cNvPicPr>
          <p:nvPr>
            <p:ph idx="1"/>
          </p:nvPr>
        </p:nvPicPr>
        <p:blipFill>
          <a:blip r:embed="rId3"/>
          <a:stretch>
            <a:fillRect/>
          </a:stretch>
        </p:blipFill>
        <p:spPr>
          <a:xfrm>
            <a:off x="0" y="0"/>
            <a:ext cx="9786967" cy="6858000"/>
          </a:xfrm>
        </p:spPr>
      </p:pic>
      <p:sp>
        <p:nvSpPr>
          <p:cNvPr id="2" name="1 Título"/>
          <p:cNvSpPr>
            <a:spLocks noGrp="1"/>
          </p:cNvSpPr>
          <p:nvPr>
            <p:ph type="title"/>
          </p:nvPr>
        </p:nvSpPr>
        <p:spPr/>
        <p:txBody>
          <a:bodyPr>
            <a:normAutofit fontScale="90000"/>
          </a:bodyPr>
          <a:lstStyle/>
          <a:p>
            <a:pPr algn="ctr"/>
            <a:r>
              <a:rPr lang="es-MX" dirty="0" smtClean="0">
                <a:solidFill>
                  <a:schemeClr val="bg1"/>
                </a:solidFill>
                <a:latin typeface="Algerian" pitchFamily="82" charset="0"/>
              </a:rPr>
              <a:t>COMPONETES DE UNA COMPUTADORA Y SU FUNCION </a:t>
            </a:r>
            <a:endParaRPr lang="es-MX" dirty="0">
              <a:solidFill>
                <a:schemeClr val="bg1"/>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AlienVsPredator.jpg"/>
          <p:cNvPicPr>
            <a:picLocks noChangeAspect="1"/>
          </p:cNvPicPr>
          <p:nvPr/>
        </p:nvPicPr>
        <p:blipFill>
          <a:blip r:embed="rId3"/>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fontScale="90000"/>
          </a:bodyPr>
          <a:lstStyle/>
          <a:p>
            <a:r>
              <a:rPr lang="es-MX" dirty="0" smtClean="0"/>
              <a:t>¿              </a:t>
            </a:r>
            <a:r>
              <a:rPr lang="es-MX" dirty="0" smtClean="0">
                <a:solidFill>
                  <a:schemeClr val="bg1"/>
                </a:solidFill>
              </a:rPr>
              <a:t>Que es un disco duro ?</a:t>
            </a:r>
            <a:br>
              <a:rPr lang="es-MX" dirty="0" smtClean="0">
                <a:solidFill>
                  <a:schemeClr val="bg1"/>
                </a:solidFill>
              </a:rPr>
            </a:br>
            <a:endParaRPr lang="es-MX" dirty="0">
              <a:solidFill>
                <a:schemeClr val="bg1"/>
              </a:solidFill>
            </a:endParaRPr>
          </a:p>
        </p:txBody>
      </p:sp>
      <p:sp>
        <p:nvSpPr>
          <p:cNvPr id="3" name="2 Marcador de contenido"/>
          <p:cNvSpPr>
            <a:spLocks noGrp="1"/>
          </p:cNvSpPr>
          <p:nvPr>
            <p:ph idx="1"/>
          </p:nvPr>
        </p:nvSpPr>
        <p:spPr/>
        <p:txBody>
          <a:bodyPr/>
          <a:lstStyle/>
          <a:p>
            <a:r>
              <a:rPr lang="es-MX" dirty="0" smtClean="0">
                <a:solidFill>
                  <a:schemeClr val="bg1"/>
                </a:solidFill>
              </a:rPr>
              <a:t>Es un dispositivo que tiene una capacidad de guardar  un  mundo de información de forma permanente. El disco duro es electrónicamente este dispositivo es muy importante para la computadora ya que sin el sistema no tendría una memoria para guardar información. </a:t>
            </a:r>
            <a:endParaRPr lang="es-MX" dirty="0">
              <a:solidFill>
                <a:schemeClr val="bg1"/>
              </a:solidFill>
            </a:endParaRPr>
          </a:p>
        </p:txBody>
      </p:sp>
      <p:sp>
        <p:nvSpPr>
          <p:cNvPr id="1028" name="cddrive"/>
          <p:cNvSpPr>
            <a:spLocks noEditPoints="1" noChangeArrowheads="1"/>
          </p:cNvSpPr>
          <p:nvPr/>
        </p:nvSpPr>
        <p:spPr bwMode="auto">
          <a:xfrm>
            <a:off x="3214678" y="5429264"/>
            <a:ext cx="1809750" cy="9048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686 w 21600"/>
              <a:gd name="T9" fmla="*/ 23059 h 21600"/>
              <a:gd name="T10" fmla="*/ 21005 w 21600"/>
              <a:gd name="T11" fmla="*/ 30503 h 21600"/>
            </a:gdLst>
            <a:ahLst/>
            <a:cxnLst>
              <a:cxn ang="0">
                <a:pos x="T0" y="T1"/>
              </a:cxn>
              <a:cxn ang="0">
                <a:pos x="T2" y="T3"/>
              </a:cxn>
              <a:cxn ang="0">
                <a:pos x="T4" y="T5"/>
              </a:cxn>
              <a:cxn ang="0">
                <a:pos x="T6" y="T7"/>
              </a:cxn>
            </a:cxnLst>
            <a:rect l="T8" t="T9" r="T10" b="T11"/>
            <a:pathLst>
              <a:path w="21600" h="21600" extrusionOk="0">
                <a:moveTo>
                  <a:pt x="2563" y="12259"/>
                </a:moveTo>
                <a:lnTo>
                  <a:pt x="2563" y="12843"/>
                </a:lnTo>
                <a:lnTo>
                  <a:pt x="2746" y="13427"/>
                </a:lnTo>
                <a:lnTo>
                  <a:pt x="2929" y="14303"/>
                </a:lnTo>
                <a:lnTo>
                  <a:pt x="3112" y="14886"/>
                </a:lnTo>
                <a:lnTo>
                  <a:pt x="3478" y="15470"/>
                </a:lnTo>
                <a:lnTo>
                  <a:pt x="3844" y="16054"/>
                </a:lnTo>
                <a:lnTo>
                  <a:pt x="4393" y="16638"/>
                </a:lnTo>
                <a:lnTo>
                  <a:pt x="4942" y="17222"/>
                </a:lnTo>
                <a:lnTo>
                  <a:pt x="5492" y="17514"/>
                </a:lnTo>
                <a:lnTo>
                  <a:pt x="6224" y="18097"/>
                </a:lnTo>
                <a:lnTo>
                  <a:pt x="6773" y="18389"/>
                </a:lnTo>
                <a:lnTo>
                  <a:pt x="7505" y="18681"/>
                </a:lnTo>
                <a:lnTo>
                  <a:pt x="8237" y="18973"/>
                </a:lnTo>
                <a:lnTo>
                  <a:pt x="9153" y="18973"/>
                </a:lnTo>
                <a:lnTo>
                  <a:pt x="9885" y="19265"/>
                </a:lnTo>
                <a:lnTo>
                  <a:pt x="10800" y="19265"/>
                </a:lnTo>
                <a:lnTo>
                  <a:pt x="11532" y="19265"/>
                </a:lnTo>
                <a:lnTo>
                  <a:pt x="12447" y="18973"/>
                </a:lnTo>
                <a:lnTo>
                  <a:pt x="13180" y="18973"/>
                </a:lnTo>
                <a:lnTo>
                  <a:pt x="13912" y="18681"/>
                </a:lnTo>
                <a:lnTo>
                  <a:pt x="14644" y="18389"/>
                </a:lnTo>
                <a:lnTo>
                  <a:pt x="15376" y="18097"/>
                </a:lnTo>
                <a:lnTo>
                  <a:pt x="16108" y="17514"/>
                </a:lnTo>
                <a:lnTo>
                  <a:pt x="16658" y="17222"/>
                </a:lnTo>
                <a:lnTo>
                  <a:pt x="17207" y="16638"/>
                </a:lnTo>
                <a:lnTo>
                  <a:pt x="17573" y="16054"/>
                </a:lnTo>
                <a:lnTo>
                  <a:pt x="18122" y="15470"/>
                </a:lnTo>
                <a:lnTo>
                  <a:pt x="18305" y="14886"/>
                </a:lnTo>
                <a:lnTo>
                  <a:pt x="18671" y="14303"/>
                </a:lnTo>
                <a:lnTo>
                  <a:pt x="18854" y="13427"/>
                </a:lnTo>
                <a:lnTo>
                  <a:pt x="19037" y="12843"/>
                </a:lnTo>
                <a:lnTo>
                  <a:pt x="19037" y="12259"/>
                </a:lnTo>
                <a:lnTo>
                  <a:pt x="2563" y="12259"/>
                </a:lnTo>
                <a:close/>
              </a:path>
              <a:path w="21600" h="21600" extrusionOk="0">
                <a:moveTo>
                  <a:pt x="2563" y="12259"/>
                </a:moveTo>
                <a:lnTo>
                  <a:pt x="9153" y="12259"/>
                </a:lnTo>
                <a:lnTo>
                  <a:pt x="9153" y="12551"/>
                </a:lnTo>
                <a:lnTo>
                  <a:pt x="9336" y="12843"/>
                </a:lnTo>
                <a:lnTo>
                  <a:pt x="9519" y="13135"/>
                </a:lnTo>
                <a:lnTo>
                  <a:pt x="9702" y="13135"/>
                </a:lnTo>
                <a:lnTo>
                  <a:pt x="9885" y="13427"/>
                </a:lnTo>
                <a:lnTo>
                  <a:pt x="10068" y="13719"/>
                </a:lnTo>
                <a:lnTo>
                  <a:pt x="10434" y="13719"/>
                </a:lnTo>
                <a:lnTo>
                  <a:pt x="10800" y="13719"/>
                </a:lnTo>
                <a:lnTo>
                  <a:pt x="10983" y="13719"/>
                </a:lnTo>
                <a:lnTo>
                  <a:pt x="11349" y="13719"/>
                </a:lnTo>
                <a:lnTo>
                  <a:pt x="11715" y="13427"/>
                </a:lnTo>
                <a:lnTo>
                  <a:pt x="11898" y="13135"/>
                </a:lnTo>
                <a:lnTo>
                  <a:pt x="12081" y="13135"/>
                </a:lnTo>
                <a:lnTo>
                  <a:pt x="12264" y="12843"/>
                </a:lnTo>
                <a:lnTo>
                  <a:pt x="12264" y="12551"/>
                </a:lnTo>
                <a:lnTo>
                  <a:pt x="12264" y="12259"/>
                </a:lnTo>
                <a:lnTo>
                  <a:pt x="9153" y="12259"/>
                </a:lnTo>
                <a:close/>
              </a:path>
              <a:path w="21600" h="21600" extrusionOk="0">
                <a:moveTo>
                  <a:pt x="21600" y="7589"/>
                </a:moveTo>
                <a:lnTo>
                  <a:pt x="17756" y="0"/>
                </a:lnTo>
                <a:lnTo>
                  <a:pt x="10800" y="0"/>
                </a:lnTo>
                <a:lnTo>
                  <a:pt x="3844" y="0"/>
                </a:lnTo>
                <a:lnTo>
                  <a:pt x="0" y="7589"/>
                </a:lnTo>
                <a:lnTo>
                  <a:pt x="0" y="10800"/>
                </a:lnTo>
                <a:lnTo>
                  <a:pt x="0" y="18097"/>
                </a:lnTo>
                <a:lnTo>
                  <a:pt x="1464" y="18097"/>
                </a:lnTo>
                <a:lnTo>
                  <a:pt x="1464" y="21600"/>
                </a:lnTo>
                <a:lnTo>
                  <a:pt x="10800" y="21600"/>
                </a:lnTo>
                <a:lnTo>
                  <a:pt x="19953" y="21600"/>
                </a:lnTo>
                <a:lnTo>
                  <a:pt x="19953" y="18097"/>
                </a:lnTo>
                <a:lnTo>
                  <a:pt x="21600" y="18097"/>
                </a:lnTo>
                <a:lnTo>
                  <a:pt x="21600" y="11092"/>
                </a:lnTo>
                <a:lnTo>
                  <a:pt x="21600" y="7589"/>
                </a:lnTo>
              </a:path>
              <a:path w="21600" h="21600" extrusionOk="0">
                <a:moveTo>
                  <a:pt x="1647" y="18097"/>
                </a:moveTo>
                <a:lnTo>
                  <a:pt x="6407" y="18097"/>
                </a:lnTo>
                <a:moveTo>
                  <a:pt x="19953" y="18097"/>
                </a:moveTo>
                <a:lnTo>
                  <a:pt x="15010" y="18097"/>
                </a:lnTo>
                <a:moveTo>
                  <a:pt x="0" y="7589"/>
                </a:moveTo>
                <a:lnTo>
                  <a:pt x="21417" y="7589"/>
                </a:lnTo>
                <a:lnTo>
                  <a:pt x="21600" y="7589"/>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untitled6.JPG"/>
          <p:cNvPicPr>
            <a:picLocks noChangeAspect="1"/>
          </p:cNvPicPr>
          <p:nvPr/>
        </p:nvPicPr>
        <p:blipFill>
          <a:blip r:embed="rId3"/>
          <a:stretch>
            <a:fillRect/>
          </a:stretch>
        </p:blipFill>
        <p:spPr>
          <a:xfrm>
            <a:off x="0" y="0"/>
            <a:ext cx="9144000" cy="6858000"/>
          </a:xfrm>
          <a:prstGeom prst="rect">
            <a:avLst/>
          </a:prstGeom>
        </p:spPr>
      </p:pic>
      <p:sp>
        <p:nvSpPr>
          <p:cNvPr id="2" name="1 Título"/>
          <p:cNvSpPr>
            <a:spLocks noGrp="1"/>
          </p:cNvSpPr>
          <p:nvPr>
            <p:ph type="title"/>
          </p:nvPr>
        </p:nvSpPr>
        <p:spPr/>
        <p:txBody>
          <a:bodyPr>
            <a:normAutofit fontScale="90000"/>
          </a:bodyPr>
          <a:lstStyle/>
          <a:p>
            <a:r>
              <a:rPr lang="es-MX" dirty="0" smtClean="0"/>
              <a:t>       </a:t>
            </a:r>
            <a:r>
              <a:rPr lang="es-MX" dirty="0" smtClean="0">
                <a:solidFill>
                  <a:schemeClr val="bg1"/>
                </a:solidFill>
                <a:latin typeface="Algerian" pitchFamily="82" charset="0"/>
              </a:rPr>
              <a:t>¿Que es un procesador ?</a:t>
            </a:r>
            <a:br>
              <a:rPr lang="es-MX" dirty="0" smtClean="0">
                <a:solidFill>
                  <a:schemeClr val="bg1"/>
                </a:solidFill>
                <a:latin typeface="Algerian" pitchFamily="82" charset="0"/>
              </a:rPr>
            </a:br>
            <a:endParaRPr lang="es-MX" dirty="0">
              <a:solidFill>
                <a:schemeClr val="bg1"/>
              </a:solidFill>
              <a:latin typeface="Algerian" pitchFamily="82" charset="0"/>
            </a:endParaRPr>
          </a:p>
        </p:txBody>
      </p:sp>
      <p:sp>
        <p:nvSpPr>
          <p:cNvPr id="3" name="2 Marcador de contenido"/>
          <p:cNvSpPr>
            <a:spLocks noGrp="1"/>
          </p:cNvSpPr>
          <p:nvPr>
            <p:ph idx="1"/>
          </p:nvPr>
        </p:nvSpPr>
        <p:spPr/>
        <p:txBody>
          <a:bodyPr/>
          <a:lstStyle/>
          <a:p>
            <a:r>
              <a:rPr lang="es-MX" dirty="0" smtClean="0">
                <a:solidFill>
                  <a:schemeClr val="bg1"/>
                </a:solidFill>
              </a:rPr>
              <a:t>Como su nombre lo indica posesa la información</a:t>
            </a:r>
          </a:p>
          <a:p>
            <a:endParaRPr lang="es-MX" dirty="0" smtClean="0">
              <a:solidFill>
                <a:schemeClr val="bg1"/>
              </a:solidFill>
            </a:endParaRPr>
          </a:p>
          <a:p>
            <a:r>
              <a:rPr lang="es-MX" dirty="0" smtClean="0">
                <a:solidFill>
                  <a:schemeClr val="bg1"/>
                </a:solidFill>
              </a:rPr>
              <a:t>El  procesador es  un dispositivo que permite procesar la información del sistema operativo  </a:t>
            </a:r>
            <a:endParaRPr lang="es-MX"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COMPU.BMP"/>
          <p:cNvPicPr>
            <a:picLocks noChangeAspect="1"/>
          </p:cNvPicPr>
          <p:nvPr/>
        </p:nvPicPr>
        <p:blipFill>
          <a:blip r:embed="rId3"/>
          <a:stretch>
            <a:fillRect/>
          </a:stretch>
        </p:blipFill>
        <p:spPr>
          <a:xfrm>
            <a:off x="0" y="214290"/>
            <a:ext cx="9144000" cy="6643710"/>
          </a:xfrm>
          <a:prstGeom prst="rect">
            <a:avLst/>
          </a:prstGeom>
        </p:spPr>
      </p:pic>
      <p:sp>
        <p:nvSpPr>
          <p:cNvPr id="2" name="1 Título"/>
          <p:cNvSpPr>
            <a:spLocks noGrp="1"/>
          </p:cNvSpPr>
          <p:nvPr>
            <p:ph type="title"/>
          </p:nvPr>
        </p:nvSpPr>
        <p:spPr/>
        <p:txBody>
          <a:bodyPr/>
          <a:lstStyle/>
          <a:p>
            <a:pPr algn="ctr"/>
            <a:r>
              <a:rPr lang="es-MX" dirty="0" smtClean="0">
                <a:solidFill>
                  <a:schemeClr val="bg1"/>
                </a:solidFill>
                <a:latin typeface="Algerian" pitchFamily="82" charset="0"/>
              </a:rPr>
              <a:t>Que es bus ?</a:t>
            </a:r>
            <a:endParaRPr lang="es-MX" dirty="0">
              <a:solidFill>
                <a:schemeClr val="bg1"/>
              </a:solidFill>
              <a:latin typeface="Algerian" pitchFamily="82" charset="0"/>
            </a:endParaRPr>
          </a:p>
        </p:txBody>
      </p:sp>
      <p:sp>
        <p:nvSpPr>
          <p:cNvPr id="3" name="2 Marcador de contenido"/>
          <p:cNvSpPr>
            <a:spLocks noGrp="1"/>
          </p:cNvSpPr>
          <p:nvPr>
            <p:ph idx="1"/>
          </p:nvPr>
        </p:nvSpPr>
        <p:spPr/>
        <p:txBody>
          <a:bodyPr/>
          <a:lstStyle/>
          <a:p>
            <a:r>
              <a:rPr lang="es-MX" dirty="0" smtClean="0">
                <a:solidFill>
                  <a:schemeClr val="bg1"/>
                </a:solidFill>
              </a:rPr>
              <a:t>Son unos cable periféricos que conecta la microprocesador con la memoria que tiene n una finalidad de trasferir una información de un lugar a otro.</a:t>
            </a:r>
            <a:endParaRPr lang="es-MX" dirty="0">
              <a:solidFill>
                <a:schemeClr val="bg1"/>
              </a:solidFill>
            </a:endParaRPr>
          </a:p>
        </p:txBody>
      </p:sp>
      <p:sp>
        <p:nvSpPr>
          <p:cNvPr id="6" name="5 Rectángulo"/>
          <p:cNvSpPr/>
          <p:nvPr/>
        </p:nvSpPr>
        <p:spPr>
          <a:xfrm>
            <a:off x="2928926" y="4786322"/>
            <a:ext cx="6215074"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5" name="cddrive"/>
          <p:cNvSpPr>
            <a:spLocks noEditPoints="1" noChangeArrowheads="1"/>
          </p:cNvSpPr>
          <p:nvPr/>
        </p:nvSpPr>
        <p:spPr bwMode="auto">
          <a:xfrm>
            <a:off x="1000100" y="4929198"/>
            <a:ext cx="1809750" cy="9048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686 w 21600"/>
              <a:gd name="T9" fmla="*/ 23059 h 21600"/>
              <a:gd name="T10" fmla="*/ 21005 w 21600"/>
              <a:gd name="T11" fmla="*/ 30503 h 21600"/>
            </a:gdLst>
            <a:ahLst/>
            <a:cxnLst>
              <a:cxn ang="0">
                <a:pos x="T0" y="T1"/>
              </a:cxn>
              <a:cxn ang="0">
                <a:pos x="T2" y="T3"/>
              </a:cxn>
              <a:cxn ang="0">
                <a:pos x="T4" y="T5"/>
              </a:cxn>
              <a:cxn ang="0">
                <a:pos x="T6" y="T7"/>
              </a:cxn>
            </a:cxnLst>
            <a:rect l="T8" t="T9" r="T10" b="T11"/>
            <a:pathLst>
              <a:path w="21600" h="21600" extrusionOk="0">
                <a:moveTo>
                  <a:pt x="2563" y="12259"/>
                </a:moveTo>
                <a:lnTo>
                  <a:pt x="2563" y="12843"/>
                </a:lnTo>
                <a:lnTo>
                  <a:pt x="2746" y="13427"/>
                </a:lnTo>
                <a:lnTo>
                  <a:pt x="2929" y="14303"/>
                </a:lnTo>
                <a:lnTo>
                  <a:pt x="3112" y="14886"/>
                </a:lnTo>
                <a:lnTo>
                  <a:pt x="3478" y="15470"/>
                </a:lnTo>
                <a:lnTo>
                  <a:pt x="3844" y="16054"/>
                </a:lnTo>
                <a:lnTo>
                  <a:pt x="4393" y="16638"/>
                </a:lnTo>
                <a:lnTo>
                  <a:pt x="4942" y="17222"/>
                </a:lnTo>
                <a:lnTo>
                  <a:pt x="5492" y="17514"/>
                </a:lnTo>
                <a:lnTo>
                  <a:pt x="6224" y="18097"/>
                </a:lnTo>
                <a:lnTo>
                  <a:pt x="6773" y="18389"/>
                </a:lnTo>
                <a:lnTo>
                  <a:pt x="7505" y="18681"/>
                </a:lnTo>
                <a:lnTo>
                  <a:pt x="8237" y="18973"/>
                </a:lnTo>
                <a:lnTo>
                  <a:pt x="9153" y="18973"/>
                </a:lnTo>
                <a:lnTo>
                  <a:pt x="9885" y="19265"/>
                </a:lnTo>
                <a:lnTo>
                  <a:pt x="10800" y="19265"/>
                </a:lnTo>
                <a:lnTo>
                  <a:pt x="11532" y="19265"/>
                </a:lnTo>
                <a:lnTo>
                  <a:pt x="12447" y="18973"/>
                </a:lnTo>
                <a:lnTo>
                  <a:pt x="13180" y="18973"/>
                </a:lnTo>
                <a:lnTo>
                  <a:pt x="13912" y="18681"/>
                </a:lnTo>
                <a:lnTo>
                  <a:pt x="14644" y="18389"/>
                </a:lnTo>
                <a:lnTo>
                  <a:pt x="15376" y="18097"/>
                </a:lnTo>
                <a:lnTo>
                  <a:pt x="16108" y="17514"/>
                </a:lnTo>
                <a:lnTo>
                  <a:pt x="16658" y="17222"/>
                </a:lnTo>
                <a:lnTo>
                  <a:pt x="17207" y="16638"/>
                </a:lnTo>
                <a:lnTo>
                  <a:pt x="17573" y="16054"/>
                </a:lnTo>
                <a:lnTo>
                  <a:pt x="18122" y="15470"/>
                </a:lnTo>
                <a:lnTo>
                  <a:pt x="18305" y="14886"/>
                </a:lnTo>
                <a:lnTo>
                  <a:pt x="18671" y="14303"/>
                </a:lnTo>
                <a:lnTo>
                  <a:pt x="18854" y="13427"/>
                </a:lnTo>
                <a:lnTo>
                  <a:pt x="19037" y="12843"/>
                </a:lnTo>
                <a:lnTo>
                  <a:pt x="19037" y="12259"/>
                </a:lnTo>
                <a:lnTo>
                  <a:pt x="2563" y="12259"/>
                </a:lnTo>
                <a:close/>
              </a:path>
              <a:path w="21600" h="21600" extrusionOk="0">
                <a:moveTo>
                  <a:pt x="2563" y="12259"/>
                </a:moveTo>
                <a:lnTo>
                  <a:pt x="9153" y="12259"/>
                </a:lnTo>
                <a:lnTo>
                  <a:pt x="9153" y="12551"/>
                </a:lnTo>
                <a:lnTo>
                  <a:pt x="9336" y="12843"/>
                </a:lnTo>
                <a:lnTo>
                  <a:pt x="9519" y="13135"/>
                </a:lnTo>
                <a:lnTo>
                  <a:pt x="9702" y="13135"/>
                </a:lnTo>
                <a:lnTo>
                  <a:pt x="9885" y="13427"/>
                </a:lnTo>
                <a:lnTo>
                  <a:pt x="10068" y="13719"/>
                </a:lnTo>
                <a:lnTo>
                  <a:pt x="10434" y="13719"/>
                </a:lnTo>
                <a:lnTo>
                  <a:pt x="10800" y="13719"/>
                </a:lnTo>
                <a:lnTo>
                  <a:pt x="10983" y="13719"/>
                </a:lnTo>
                <a:lnTo>
                  <a:pt x="11349" y="13719"/>
                </a:lnTo>
                <a:lnTo>
                  <a:pt x="11715" y="13427"/>
                </a:lnTo>
                <a:lnTo>
                  <a:pt x="11898" y="13135"/>
                </a:lnTo>
                <a:lnTo>
                  <a:pt x="12081" y="13135"/>
                </a:lnTo>
                <a:lnTo>
                  <a:pt x="12264" y="12843"/>
                </a:lnTo>
                <a:lnTo>
                  <a:pt x="12264" y="12551"/>
                </a:lnTo>
                <a:lnTo>
                  <a:pt x="12264" y="12259"/>
                </a:lnTo>
                <a:lnTo>
                  <a:pt x="9153" y="12259"/>
                </a:lnTo>
                <a:close/>
              </a:path>
              <a:path w="21600" h="21600" extrusionOk="0">
                <a:moveTo>
                  <a:pt x="21600" y="7589"/>
                </a:moveTo>
                <a:lnTo>
                  <a:pt x="17756" y="0"/>
                </a:lnTo>
                <a:lnTo>
                  <a:pt x="10800" y="0"/>
                </a:lnTo>
                <a:lnTo>
                  <a:pt x="3844" y="0"/>
                </a:lnTo>
                <a:lnTo>
                  <a:pt x="0" y="7589"/>
                </a:lnTo>
                <a:lnTo>
                  <a:pt x="0" y="10800"/>
                </a:lnTo>
                <a:lnTo>
                  <a:pt x="0" y="18097"/>
                </a:lnTo>
                <a:lnTo>
                  <a:pt x="1464" y="18097"/>
                </a:lnTo>
                <a:lnTo>
                  <a:pt x="1464" y="21600"/>
                </a:lnTo>
                <a:lnTo>
                  <a:pt x="10800" y="21600"/>
                </a:lnTo>
                <a:lnTo>
                  <a:pt x="19953" y="21600"/>
                </a:lnTo>
                <a:lnTo>
                  <a:pt x="19953" y="18097"/>
                </a:lnTo>
                <a:lnTo>
                  <a:pt x="21600" y="18097"/>
                </a:lnTo>
                <a:lnTo>
                  <a:pt x="21600" y="11092"/>
                </a:lnTo>
                <a:lnTo>
                  <a:pt x="21600" y="7589"/>
                </a:lnTo>
              </a:path>
              <a:path w="21600" h="21600" extrusionOk="0">
                <a:moveTo>
                  <a:pt x="1647" y="18097"/>
                </a:moveTo>
                <a:lnTo>
                  <a:pt x="6407" y="18097"/>
                </a:lnTo>
                <a:moveTo>
                  <a:pt x="19953" y="18097"/>
                </a:moveTo>
                <a:lnTo>
                  <a:pt x="15010" y="18097"/>
                </a:lnTo>
                <a:moveTo>
                  <a:pt x="0" y="7589"/>
                </a:moveTo>
                <a:lnTo>
                  <a:pt x="21417" y="7589"/>
                </a:lnTo>
                <a:lnTo>
                  <a:pt x="21600" y="7589"/>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7" name="6 Rectángulo"/>
          <p:cNvSpPr/>
          <p:nvPr/>
        </p:nvSpPr>
        <p:spPr>
          <a:xfrm>
            <a:off x="6286512" y="5143512"/>
            <a:ext cx="928694" cy="142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8" name="7 Rectángulo"/>
          <p:cNvSpPr/>
          <p:nvPr/>
        </p:nvSpPr>
        <p:spPr>
          <a:xfrm>
            <a:off x="5000628" y="5143512"/>
            <a:ext cx="928694" cy="142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9" name="8 Rectángulo"/>
          <p:cNvSpPr/>
          <p:nvPr/>
        </p:nvSpPr>
        <p:spPr>
          <a:xfrm>
            <a:off x="3857620" y="5143512"/>
            <a:ext cx="928694" cy="142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3" name="12 Rectángulo"/>
          <p:cNvSpPr/>
          <p:nvPr/>
        </p:nvSpPr>
        <p:spPr>
          <a:xfrm flipV="1">
            <a:off x="3000364" y="5143512"/>
            <a:ext cx="571504" cy="142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4" name="13 Rectángulo"/>
          <p:cNvSpPr/>
          <p:nvPr/>
        </p:nvSpPr>
        <p:spPr>
          <a:xfrm>
            <a:off x="7643834" y="5143512"/>
            <a:ext cx="928694" cy="1428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2050" name="Picture 2" descr="C:\Program Files\Microsoft Office\MEDIA\CAGCAT10\j0212957.wmf"/>
          <p:cNvPicPr>
            <a:picLocks noChangeAspect="1" noChangeArrowheads="1"/>
          </p:cNvPicPr>
          <p:nvPr/>
        </p:nvPicPr>
        <p:blipFill>
          <a:blip r:embed="rId4"/>
          <a:srcRect/>
          <a:stretch>
            <a:fillRect/>
          </a:stretch>
        </p:blipFill>
        <p:spPr bwMode="auto">
          <a:xfrm>
            <a:off x="7313371" y="4429132"/>
            <a:ext cx="1830629" cy="1149401"/>
          </a:xfrm>
          <a:prstGeom prst="rect">
            <a:avLst/>
          </a:prstGeom>
          <a:noFill/>
        </p:spPr>
      </p:pic>
    </p:spTree>
  </p:cSld>
  <p:clrMapOvr>
    <a:masterClrMapping/>
  </p:clrMapOvr>
  <p:transition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7274 0.02245 L -0.70695 0.03287 " pathEditMode="relative" rAng="0" ptsTypes="AA">
                                      <p:cBhvr>
                                        <p:cTn id="6" dur="2000" fill="hold"/>
                                        <p:tgtEl>
                                          <p:spTgt spid="2050"/>
                                        </p:tgtEl>
                                        <p:attrNameLst>
                                          <p:attrName>ppt_x</p:attrName>
                                          <p:attrName>ppt_y</p:attrName>
                                        </p:attrNameLst>
                                      </p:cBhvr>
                                      <p:rCtr x="-390"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Por  su atención gracias</a:t>
            </a:r>
            <a:endParaRPr lang="es-MX" dirty="0"/>
          </a:p>
        </p:txBody>
      </p:sp>
      <p:pic>
        <p:nvPicPr>
          <p:cNvPr id="5122" name="Picture 2" descr="C:\Program Files\Microsoft Office\MEDIA\CAGCAT10\j0216858.wmf"/>
          <p:cNvPicPr>
            <a:picLocks noGrp="1" noChangeAspect="1" noChangeArrowheads="1"/>
          </p:cNvPicPr>
          <p:nvPr>
            <p:ph idx="1"/>
          </p:nvPr>
        </p:nvPicPr>
        <p:blipFill>
          <a:blip r:embed="rId3"/>
          <a:srcRect/>
          <a:stretch>
            <a:fillRect/>
          </a:stretch>
        </p:blipFill>
        <p:spPr bwMode="auto">
          <a:xfrm>
            <a:off x="2428860" y="3357562"/>
            <a:ext cx="4786346" cy="218475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12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5" presetClass="exit" presetSubtype="0" fill="hold" grpId="0" nodeType="clickEffect">
                                  <p:stCondLst>
                                    <p:cond delay="0"/>
                                  </p:stCondLst>
                                  <p:iterate type="lt">
                                    <p:tmPct val="10000"/>
                                  </p:iterate>
                                  <p:childTnLst>
                                    <p:animEffect transition="out" filter="fade">
                                      <p:cBhvr>
                                        <p:cTn id="10" dur="2000"/>
                                        <p:tgtEl>
                                          <p:spTgt spid="2"/>
                                        </p:tgtEl>
                                      </p:cBhvr>
                                    </p:animEffect>
                                    <p:anim calcmode="lin" valueType="num">
                                      <p:cBhvr>
                                        <p:cTn id="11"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 dur="2000"/>
                                        <p:tgtEl>
                                          <p:spTgt spid="2"/>
                                        </p:tgtEl>
                                        <p:attrNameLst>
                                          <p:attrName>ppt_h</p:attrName>
                                        </p:attrNameLst>
                                      </p:cBhvr>
                                      <p:tavLst>
                                        <p:tav tm="0">
                                          <p:val>
                                            <p:strVal val="ppt_h"/>
                                          </p:val>
                                        </p:tav>
                                        <p:tav tm="100000">
                                          <p:val>
                                            <p:strVal val="ppt_h"/>
                                          </p:val>
                                        </p:tav>
                                      </p:tavLst>
                                    </p:anim>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miniatura.jpg"/>
          <p:cNvPicPr>
            <a:picLocks noChangeAspect="1"/>
          </p:cNvPicPr>
          <p:nvPr/>
        </p:nvPicPr>
        <p:blipFill>
          <a:blip r:embed="rId3"/>
          <a:stretch>
            <a:fillRect/>
          </a:stretch>
        </p:blipFill>
        <p:spPr>
          <a:xfrm>
            <a:off x="0" y="0"/>
            <a:ext cx="9144000" cy="6858000"/>
          </a:xfrm>
          <a:prstGeom prst="rect">
            <a:avLst/>
          </a:prstGeom>
        </p:spPr>
      </p:pic>
      <p:sp>
        <p:nvSpPr>
          <p:cNvPr id="4" name="3 Título"/>
          <p:cNvSpPr>
            <a:spLocks noGrp="1"/>
          </p:cNvSpPr>
          <p:nvPr>
            <p:ph type="ctrTitle"/>
          </p:nvPr>
        </p:nvSpPr>
        <p:spPr>
          <a:xfrm>
            <a:off x="685800" y="928671"/>
            <a:ext cx="8458200" cy="1357322"/>
          </a:xfrm>
        </p:spPr>
        <p:txBody>
          <a:bodyPr>
            <a:normAutofit fontScale="90000"/>
          </a:bodyPr>
          <a:lstStyle/>
          <a:p>
            <a:pPr algn="ctr"/>
            <a:r>
              <a:rPr lang="es-MX" dirty="0" smtClean="0">
                <a:latin typeface="Algerian" pitchFamily="82" charset="0"/>
              </a:rPr>
              <a:t>Universidad  Juárez AUTÓNOMA DE TABASCO </a:t>
            </a:r>
            <a:endParaRPr lang="es-MX" dirty="0">
              <a:latin typeface="Algerian" pitchFamily="82" charset="0"/>
            </a:endParaRPr>
          </a:p>
        </p:txBody>
      </p:sp>
      <p:sp>
        <p:nvSpPr>
          <p:cNvPr id="5" name="4 Subtítulo"/>
          <p:cNvSpPr>
            <a:spLocks noGrp="1"/>
          </p:cNvSpPr>
          <p:nvPr>
            <p:ph type="subTitle" idx="1"/>
          </p:nvPr>
        </p:nvSpPr>
        <p:spPr>
          <a:xfrm>
            <a:off x="571472" y="4857760"/>
            <a:ext cx="7854696" cy="1752600"/>
          </a:xfrm>
        </p:spPr>
        <p:txBody>
          <a:bodyPr>
            <a:normAutofit/>
          </a:bodyPr>
          <a:lstStyle/>
          <a:p>
            <a:pPr algn="l"/>
            <a:r>
              <a:rPr lang="es-MX" dirty="0" smtClean="0"/>
              <a:t>      </a:t>
            </a:r>
          </a:p>
          <a:p>
            <a:pPr algn="l"/>
            <a:endParaRPr lang="es-MX" dirty="0" smtClean="0"/>
          </a:p>
          <a:p>
            <a:pPr algn="l"/>
            <a:endParaRPr lang="es-MX" dirty="0" smtClean="0"/>
          </a:p>
          <a:p>
            <a:pPr algn="l"/>
            <a:r>
              <a:rPr lang="es-MX" dirty="0" smtClean="0"/>
              <a:t> </a:t>
            </a:r>
            <a:r>
              <a:rPr lang="es-MX" dirty="0" smtClean="0">
                <a:solidFill>
                  <a:schemeClr val="bg1"/>
                </a:solidFill>
              </a:rPr>
              <a:t>Autor :Néstor Manuel Sánchez Suarez </a:t>
            </a:r>
            <a:endParaRPr lang="es-MX" dirty="0">
              <a:solidFill>
                <a:schemeClr val="bg1"/>
              </a:solidFill>
            </a:endParaRPr>
          </a:p>
        </p:txBody>
      </p:sp>
      <p:pic>
        <p:nvPicPr>
          <p:cNvPr id="1026" name="Picture 2" descr="C:\Program Files\Microsoft Office\MEDIA\CAGCAT10\j0300520.gif"/>
          <p:cNvPicPr>
            <a:picLocks noChangeAspect="1" noChangeArrowheads="1" noCrop="1"/>
          </p:cNvPicPr>
          <p:nvPr/>
        </p:nvPicPr>
        <p:blipFill>
          <a:blip r:embed="rId4"/>
          <a:srcRect/>
          <a:stretch>
            <a:fillRect/>
          </a:stretch>
        </p:blipFill>
        <p:spPr bwMode="auto">
          <a:xfrm>
            <a:off x="6779353" y="4500570"/>
            <a:ext cx="2364647" cy="2033596"/>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grpId="0" nodeType="clickEffect">
                                  <p:stCondLst>
                                    <p:cond delay="0"/>
                                  </p:stCondLst>
                                  <p:childTnLst>
                                    <p:animEffect transition="out" filter="box(i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5">
                                            <p:txEl>
                                              <p:pRg st="0" end="0"/>
                                            </p:txEl>
                                          </p:spTgt>
                                        </p:tgtEl>
                                      </p:cBhvr>
                                    </p:animEffect>
                                    <p:set>
                                      <p:cBhvr>
                                        <p:cTn id="16"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5">
                                            <p:txEl>
                                              <p:pRg st="3" end="3"/>
                                            </p:txEl>
                                          </p:spTgt>
                                        </p:tgtEl>
                                      </p:cBhvr>
                                    </p:animEffect>
                                    <p:set>
                                      <p:cBhvr>
                                        <p:cTn id="21"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3D6.JPG"/>
          <p:cNvPicPr>
            <a:picLocks noChangeAspect="1"/>
          </p:cNvPicPr>
          <p:nvPr/>
        </p:nvPicPr>
        <p:blipFill>
          <a:blip r:embed="rId3"/>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pPr algn="ctr">
              <a:buNone/>
            </a:pPr>
            <a:endParaRPr lang="es-MX" sz="8000" dirty="0" smtClean="0"/>
          </a:p>
          <a:p>
            <a:pPr algn="ctr">
              <a:buNone/>
            </a:pPr>
            <a:r>
              <a:rPr lang="es-MX" sz="5400" dirty="0" smtClean="0">
                <a:solidFill>
                  <a:schemeClr val="bg1"/>
                </a:solidFill>
                <a:latin typeface="Algerian" pitchFamily="82" charset="0"/>
              </a:rPr>
              <a:t>Presenta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JPG"/>
          <p:cNvPicPr>
            <a:picLocks noChangeAspect="1"/>
          </p:cNvPicPr>
          <p:nvPr/>
        </p:nvPicPr>
        <p:blipFill>
          <a:blip r:embed="rId3"/>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pPr algn="ctr"/>
            <a:endParaRPr lang="es-MX" sz="3200" dirty="0" smtClean="0"/>
          </a:p>
          <a:p>
            <a:pPr algn="ctr"/>
            <a:endParaRPr lang="es-MX" sz="3200" dirty="0" smtClean="0"/>
          </a:p>
          <a:p>
            <a:pPr algn="ctr"/>
            <a:r>
              <a:rPr lang="es-MX" sz="3200" dirty="0" smtClean="0">
                <a:solidFill>
                  <a:schemeClr val="bg1"/>
                </a:solidFill>
                <a:latin typeface="Algerian" pitchFamily="82" charset="0"/>
              </a:rPr>
              <a:t>Los componentes de una </a:t>
            </a:r>
            <a:r>
              <a:rPr lang="es-MX" sz="3200" b="1" dirty="0" smtClean="0">
                <a:solidFill>
                  <a:schemeClr val="bg1"/>
                </a:solidFill>
                <a:latin typeface="Algerian" pitchFamily="82" charset="0"/>
              </a:rPr>
              <a:t>computadora </a:t>
            </a:r>
            <a:endParaRPr lang="es-MX" sz="3200" b="1" dirty="0">
              <a:solidFill>
                <a:schemeClr val="bg1"/>
              </a:solidFill>
              <a:latin typeface="Algerian" pitchFamily="82" charset="0"/>
            </a:endParaRPr>
          </a:p>
        </p:txBody>
      </p:sp>
      <p:pic>
        <p:nvPicPr>
          <p:cNvPr id="3074" name="Picture 2" descr="C:\Program Files\Microsoft Office\MEDIA\CAGCAT10\j0300520.gif"/>
          <p:cNvPicPr>
            <a:picLocks noChangeAspect="1" noChangeArrowheads="1" noCrop="1"/>
          </p:cNvPicPr>
          <p:nvPr/>
        </p:nvPicPr>
        <p:blipFill>
          <a:blip r:embed="rId4"/>
          <a:srcRect/>
          <a:stretch>
            <a:fillRect/>
          </a:stretch>
        </p:blipFill>
        <p:spPr bwMode="auto">
          <a:xfrm>
            <a:off x="3000364" y="4572008"/>
            <a:ext cx="2309822" cy="198644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2" end="2"/>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grpId="1" nodeType="clickEffect">
                                  <p:stCondLst>
                                    <p:cond delay="0"/>
                                  </p:stCondLst>
                                  <p:childTnLst>
                                    <p:animEffect transition="out" filter="box(in)">
                                      <p:cBhvr>
                                        <p:cTn id="10" dur="500"/>
                                        <p:tgtEl>
                                          <p:spTgt spid="3">
                                            <p:txEl>
                                              <p:pRg st="2" end="2"/>
                                            </p:txEl>
                                          </p:spTgt>
                                        </p:tgtEl>
                                      </p:cBhvr>
                                    </p:animEffect>
                                    <p:set>
                                      <p:cBhvr>
                                        <p:cTn id="11"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31.JPG"/>
          <p:cNvPicPr>
            <a:picLocks noChangeAspect="1"/>
          </p:cNvPicPr>
          <p:nvPr/>
        </p:nvPicPr>
        <p:blipFill>
          <a:blip r:embed="rId3"/>
          <a:stretch>
            <a:fillRect/>
          </a:stretch>
        </p:blipFill>
        <p:spPr>
          <a:xfrm>
            <a:off x="0" y="0"/>
            <a:ext cx="9144000" cy="6858000"/>
          </a:xfrm>
          <a:prstGeom prst="rect">
            <a:avLst/>
          </a:prstGeom>
        </p:spPr>
      </p:pic>
      <p:sp>
        <p:nvSpPr>
          <p:cNvPr id="2" name="1 Título"/>
          <p:cNvSpPr>
            <a:spLocks noGrp="1"/>
          </p:cNvSpPr>
          <p:nvPr>
            <p:ph type="title"/>
          </p:nvPr>
        </p:nvSpPr>
        <p:spPr>
          <a:xfrm>
            <a:off x="914400" y="642918"/>
            <a:ext cx="8229600" cy="5000660"/>
          </a:xfrm>
        </p:spPr>
        <p:txBody>
          <a:bodyPr>
            <a:normAutofit fontScale="90000"/>
          </a:bodyPr>
          <a:lstStyle/>
          <a:p>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t/>
            </a:r>
            <a:br>
              <a:rPr lang="es-MX" dirty="0" smtClean="0"/>
            </a:br>
            <a:r>
              <a:rPr lang="es-MX" dirty="0" smtClean="0">
                <a:solidFill>
                  <a:schemeClr val="bg1"/>
                </a:solidFill>
              </a:rPr>
              <a:t/>
            </a:r>
            <a:br>
              <a:rPr lang="es-MX" dirty="0" smtClean="0">
                <a:solidFill>
                  <a:schemeClr val="bg1"/>
                </a:solidFill>
              </a:rPr>
            </a:br>
            <a:r>
              <a:rPr lang="es-MX" dirty="0" smtClean="0">
                <a:solidFill>
                  <a:schemeClr val="bg1"/>
                </a:solidFill>
              </a:rPr>
              <a:t>EL CONTENIDO DE ESTE VIDEO ES ADTO PARA TODO  ESTUDIANTE QUE TENGA DUDA SOBRE LA TEMARIA DE UN COMPUTADORA  Y SU COMPNETES.</a:t>
            </a:r>
            <a:endParaRPr lang="es-MX" dirty="0">
              <a:solidFill>
                <a:schemeClr val="bg1"/>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SCRI0.JPG"/>
          <p:cNvPicPr>
            <a:picLocks noChangeAspect="1"/>
          </p:cNvPicPr>
          <p:nvPr/>
        </p:nvPicPr>
        <p:blipFill>
          <a:blip r:embed="rId3"/>
          <a:stretch>
            <a:fillRect/>
          </a:stretch>
        </p:blipFill>
        <p:spPr>
          <a:xfrm>
            <a:off x="214282" y="428604"/>
            <a:ext cx="8643998" cy="6429396"/>
          </a:xfrm>
          <a:prstGeom prst="rect">
            <a:avLst/>
          </a:prstGeom>
        </p:spPr>
      </p:pic>
      <p:sp>
        <p:nvSpPr>
          <p:cNvPr id="2" name="1 Título"/>
          <p:cNvSpPr>
            <a:spLocks noGrp="1"/>
          </p:cNvSpPr>
          <p:nvPr>
            <p:ph type="title"/>
          </p:nvPr>
        </p:nvSpPr>
        <p:spPr>
          <a:xfrm>
            <a:off x="285720" y="642918"/>
            <a:ext cx="8229600" cy="2153408"/>
          </a:xfrm>
        </p:spPr>
        <p:txBody>
          <a:bodyPr>
            <a:normAutofit/>
          </a:bodyPr>
          <a:lstStyle/>
          <a:p>
            <a:r>
              <a:rPr lang="es-MX" dirty="0" smtClean="0">
                <a:solidFill>
                  <a:schemeClr val="bg1"/>
                </a:solidFill>
              </a:rPr>
              <a:t>EL TEMA A TRATAR ES</a:t>
            </a:r>
            <a:br>
              <a:rPr lang="es-MX" dirty="0" smtClean="0">
                <a:solidFill>
                  <a:schemeClr val="bg1"/>
                </a:solidFill>
              </a:rPr>
            </a:br>
            <a:r>
              <a:rPr lang="es-MX" dirty="0" smtClean="0">
                <a:solidFill>
                  <a:schemeClr val="bg1"/>
                </a:solidFill>
              </a:rPr>
              <a:t>QUE ES UN PROCESADOR , CPU, ULA  ,ETC.</a:t>
            </a:r>
            <a:endParaRPr lang="es-MX" dirty="0">
              <a:solidFill>
                <a:schemeClr val="bg1"/>
              </a:solidFill>
            </a:endParaRPr>
          </a:p>
        </p:txBody>
      </p:sp>
      <p:sp>
        <p:nvSpPr>
          <p:cNvPr id="3" name="2 Marcador de contenido"/>
          <p:cNvSpPr>
            <a:spLocks noGrp="1"/>
          </p:cNvSpPr>
          <p:nvPr>
            <p:ph idx="1"/>
          </p:nvPr>
        </p:nvSpPr>
        <p:spPr>
          <a:xfrm>
            <a:off x="500034" y="3214686"/>
            <a:ext cx="8229600" cy="2967038"/>
          </a:xfrm>
        </p:spPr>
        <p:txBody>
          <a:bodyPr>
            <a:normAutofit fontScale="85000" lnSpcReduction="10000"/>
          </a:bodyPr>
          <a:lstStyle/>
          <a:p>
            <a:r>
              <a:rPr lang="es-MX" dirty="0" smtClean="0">
                <a:solidFill>
                  <a:schemeClr val="bg1"/>
                </a:solidFill>
              </a:rPr>
              <a:t>POR MEDIO DE ESTE VIDEO IDENTIFICAREMOS Y TOMAREMO ENCUENTA QUE TAN IMPORTANTE SON LOS PROCESADORES , LOS CPU ,ETC CON UN UBJETIVO DE PODER ALCANZA Y SUPERAR LAS DUDAA SOBRE LA ARQUITECTURA DE L A COMPUTADORA Y  SUS COMPONENTES QUE LO INTEGRA .</a:t>
            </a:r>
          </a:p>
          <a:p>
            <a:pPr>
              <a:buNone/>
            </a:pPr>
            <a:r>
              <a:rPr lang="es-MX" dirty="0" smtClean="0">
                <a:solidFill>
                  <a:schemeClr val="bg1"/>
                </a:solidFill>
              </a:rPr>
              <a:t>  </a:t>
            </a:r>
            <a:endParaRPr lang="es-MX"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C Alienware.JPG"/>
          <p:cNvPicPr>
            <a:picLocks noChangeAspect="1"/>
          </p:cNvPicPr>
          <p:nvPr/>
        </p:nvPicPr>
        <p:blipFill>
          <a:blip r:embed="rId3"/>
          <a:stretch>
            <a:fillRect/>
          </a:stretch>
        </p:blipFill>
        <p:spPr>
          <a:xfrm>
            <a:off x="0" y="0"/>
            <a:ext cx="9144000" cy="6854653"/>
          </a:xfrm>
          <a:prstGeom prst="rect">
            <a:avLst/>
          </a:prstGeom>
        </p:spPr>
      </p:pic>
      <p:sp>
        <p:nvSpPr>
          <p:cNvPr id="2" name="1 Título"/>
          <p:cNvSpPr>
            <a:spLocks noGrp="1"/>
          </p:cNvSpPr>
          <p:nvPr>
            <p:ph type="title"/>
          </p:nvPr>
        </p:nvSpPr>
        <p:spPr>
          <a:xfrm>
            <a:off x="428596" y="500042"/>
            <a:ext cx="8229600" cy="1066800"/>
          </a:xfrm>
        </p:spPr>
        <p:txBody>
          <a:bodyPr>
            <a:normAutofit fontScale="90000"/>
          </a:bodyPr>
          <a:lstStyle/>
          <a:p>
            <a:pPr algn="ctr"/>
            <a:r>
              <a:rPr lang="es-MX" dirty="0" smtClean="0">
                <a:solidFill>
                  <a:schemeClr val="bg1"/>
                </a:solidFill>
                <a:latin typeface="Algerian" pitchFamily="82" charset="0"/>
              </a:rPr>
              <a:t>¿QUE ES UN CPU</a:t>
            </a:r>
            <a:br>
              <a:rPr lang="es-MX" dirty="0" smtClean="0">
                <a:solidFill>
                  <a:schemeClr val="bg1"/>
                </a:solidFill>
                <a:latin typeface="Algerian" pitchFamily="82" charset="0"/>
              </a:rPr>
            </a:br>
            <a:endParaRPr lang="es-MX" dirty="0">
              <a:solidFill>
                <a:schemeClr val="bg1"/>
              </a:solidFill>
              <a:latin typeface="Algerian" pitchFamily="82" charset="0"/>
            </a:endParaRPr>
          </a:p>
        </p:txBody>
      </p:sp>
      <p:sp>
        <p:nvSpPr>
          <p:cNvPr id="3" name="2 Marcador de contenido"/>
          <p:cNvSpPr>
            <a:spLocks noGrp="1"/>
          </p:cNvSpPr>
          <p:nvPr>
            <p:ph idx="1"/>
          </p:nvPr>
        </p:nvSpPr>
        <p:spPr>
          <a:xfrm>
            <a:off x="457200" y="1643050"/>
            <a:ext cx="8229600" cy="5000660"/>
          </a:xfrm>
        </p:spPr>
        <p:txBody>
          <a:bodyPr/>
          <a:lstStyle/>
          <a:p>
            <a:r>
              <a:rPr lang="es-MX" dirty="0" smtClean="0">
                <a:solidFill>
                  <a:schemeClr val="bg1"/>
                </a:solidFill>
              </a:rPr>
              <a:t>COMO SU NOMBRE LO INDICA ES LA UNIDAD CENTRAL DE PROCESO  EL CPU SE ENCARGA DE CU YO SISTEMA FORMA EL MICRO PROCESADOR . EN EL MICROPROCESADOR SE REALIZAN TODAS LAS  OPERACIONES MATEMATICAS Y LOGICAS </a:t>
            </a:r>
            <a:endParaRPr lang="es-MX" dirty="0">
              <a:solidFill>
                <a:schemeClr val="bg1"/>
              </a:solidFill>
            </a:endParaRPr>
          </a:p>
        </p:txBody>
      </p:sp>
      <p:pic>
        <p:nvPicPr>
          <p:cNvPr id="4098" name="Picture 2" descr="C:\Program Files\Microsoft Office\MEDIA\CAGCAT10\j0300520.gif"/>
          <p:cNvPicPr>
            <a:picLocks noChangeAspect="1" noChangeArrowheads="1" noCrop="1"/>
          </p:cNvPicPr>
          <p:nvPr/>
        </p:nvPicPr>
        <p:blipFill>
          <a:blip r:embed="rId4"/>
          <a:srcRect/>
          <a:stretch>
            <a:fillRect/>
          </a:stretch>
        </p:blipFill>
        <p:spPr bwMode="auto">
          <a:xfrm>
            <a:off x="3500430" y="4643446"/>
            <a:ext cx="2071702" cy="178166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latin typeface="Algerian" pitchFamily="82" charset="0"/>
              </a:rPr>
              <a:t>IMAGEN DE UN CPU </a:t>
            </a:r>
            <a:endParaRPr lang="es-MX" dirty="0">
              <a:latin typeface="Algerian" pitchFamily="82" charset="0"/>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634924" y="2428868"/>
            <a:ext cx="5794314" cy="3399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lienWare2.JPG"/>
          <p:cNvPicPr>
            <a:picLocks noChangeAspect="1"/>
          </p:cNvPicPr>
          <p:nvPr/>
        </p:nvPicPr>
        <p:blipFill>
          <a:blip r:embed="rId3"/>
          <a:stretch>
            <a:fillRect/>
          </a:stretch>
        </p:blipFill>
        <p:spPr>
          <a:xfrm>
            <a:off x="285750" y="0"/>
            <a:ext cx="8572500" cy="6858000"/>
          </a:xfrm>
          <a:prstGeom prst="rect">
            <a:avLst/>
          </a:prstGeom>
        </p:spPr>
      </p:pic>
      <p:sp>
        <p:nvSpPr>
          <p:cNvPr id="2" name="1 Título"/>
          <p:cNvSpPr>
            <a:spLocks noGrp="1"/>
          </p:cNvSpPr>
          <p:nvPr>
            <p:ph type="title"/>
          </p:nvPr>
        </p:nvSpPr>
        <p:spPr/>
        <p:txBody>
          <a:bodyPr/>
          <a:lstStyle/>
          <a:p>
            <a:r>
              <a:rPr lang="es-MX" dirty="0" smtClean="0">
                <a:solidFill>
                  <a:srgbClr val="FF0000"/>
                </a:solidFill>
              </a:rPr>
              <a:t>QUE ES UNA MEMORIA RAM </a:t>
            </a:r>
            <a:endParaRPr lang="es-MX" dirty="0">
              <a:solidFill>
                <a:srgbClr val="FF0000"/>
              </a:solidFill>
            </a:endParaRPr>
          </a:p>
        </p:txBody>
      </p:sp>
      <p:sp>
        <p:nvSpPr>
          <p:cNvPr id="3" name="2 Marcador de contenido"/>
          <p:cNvSpPr>
            <a:spLocks noGrp="1"/>
          </p:cNvSpPr>
          <p:nvPr>
            <p:ph idx="1"/>
          </p:nvPr>
        </p:nvSpPr>
        <p:spPr/>
        <p:txBody>
          <a:bodyPr/>
          <a:lstStyle/>
          <a:p>
            <a:r>
              <a:rPr lang="es-MX" dirty="0" smtClean="0">
                <a:solidFill>
                  <a:schemeClr val="bg1"/>
                </a:solidFill>
              </a:rPr>
              <a:t>Las siglas RAM significa memoria de acceso de aleatorio lo que quiere decir que se puede leer cualquier dato almacenado en la memoria RAM sin tener que pasar los datos grabados anteriormente.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193</TotalTime>
  <Words>283</Words>
  <Application>Microsoft Office PowerPoint</Application>
  <PresentationFormat>Presentación en pantalla (4:3)</PresentationFormat>
  <Paragraphs>42</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Urbano</vt:lpstr>
      <vt:lpstr>COMPONETES DE UNA COMPUTADORA Y SU FUNCION </vt:lpstr>
      <vt:lpstr>Universidad  Juárez AUTÓNOMA DE TABASCO </vt:lpstr>
      <vt:lpstr>Diapositiva 3</vt:lpstr>
      <vt:lpstr>Diapositiva 4</vt:lpstr>
      <vt:lpstr>      EL CONTENIDO DE ESTE VIDEO ES ADTO PARA TODO  ESTUDIANTE QUE TENGA DUDA SOBRE LA TEMARIA DE UN COMPUTADORA  Y SU COMPNETES.</vt:lpstr>
      <vt:lpstr>EL TEMA A TRATAR ES QUE ES UN PROCESADOR , CPU, ULA  ,ETC.</vt:lpstr>
      <vt:lpstr>¿QUE ES UN CPU </vt:lpstr>
      <vt:lpstr>IMAGEN DE UN CPU </vt:lpstr>
      <vt:lpstr>QUE ES UNA MEMORIA RAM </vt:lpstr>
      <vt:lpstr>¿              Que es un disco duro ? </vt:lpstr>
      <vt:lpstr>       ¿Que es un procesador ? </vt:lpstr>
      <vt:lpstr>Que es bus ?</vt:lpstr>
      <vt:lpstr>Por  su atención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Juárez autónoma de tabasco</dc:title>
  <dc:creator>ing. Nestor</dc:creator>
  <cp:lastModifiedBy>ing. Nestor</cp:lastModifiedBy>
  <cp:revision>22</cp:revision>
  <dcterms:created xsi:type="dcterms:W3CDTF">2002-01-01T08:35:56Z</dcterms:created>
  <dcterms:modified xsi:type="dcterms:W3CDTF">2002-01-01T11:04:32Z</dcterms:modified>
</cp:coreProperties>
</file>